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341" r:id="rId3"/>
    <p:sldId id="342" r:id="rId4"/>
    <p:sldId id="343" r:id="rId5"/>
    <p:sldId id="257" r:id="rId6"/>
    <p:sldId id="258" r:id="rId7"/>
    <p:sldId id="271" r:id="rId8"/>
    <p:sldId id="272" r:id="rId9"/>
    <p:sldId id="259" r:id="rId10"/>
    <p:sldId id="260" r:id="rId11"/>
    <p:sldId id="261" r:id="rId12"/>
    <p:sldId id="262" r:id="rId13"/>
    <p:sldId id="264" r:id="rId14"/>
    <p:sldId id="263" r:id="rId15"/>
    <p:sldId id="266" r:id="rId16"/>
    <p:sldId id="267" r:id="rId17"/>
    <p:sldId id="268" r:id="rId18"/>
    <p:sldId id="265" r:id="rId19"/>
    <p:sldId id="269" r:id="rId20"/>
    <p:sldId id="27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2" autoAdjust="0"/>
    <p:restoredTop sz="78388" autoAdjust="0"/>
  </p:normalViewPr>
  <p:slideViewPr>
    <p:cSldViewPr snapToGrid="0">
      <p:cViewPr>
        <p:scale>
          <a:sx n="66" d="100"/>
          <a:sy n="66" d="100"/>
        </p:scale>
        <p:origin x="1408" y="4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EB86EF-4F34-49A0-99D1-F1B82E0F7551}" type="datetimeFigureOut">
              <a:rPr lang="en-US" smtClean="0"/>
              <a:t>7/16/19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33954-FFD2-410C-890D-EA31B7D07EE2}" type="slidenum">
              <a:rPr lang="en-US" smtClean="0"/>
              <a:t>‹#›</a:t>
            </a:fld>
            <a:endParaRPr lang="en-US"/>
          </a:p>
        </p:txBody>
      </p:sp>
    </p:spTree>
    <p:extLst>
      <p:ext uri="{BB962C8B-B14F-4D97-AF65-F5344CB8AC3E}">
        <p14:creationId xmlns:p14="http://schemas.microsoft.com/office/powerpoint/2010/main" val="1091506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053FB7-BB02-A14B-A780-C2AB428D01EA}" type="slidenum">
              <a:rPr lang="en-US" smtClean="0"/>
              <a:t>2</a:t>
            </a:fld>
            <a:endParaRPr lang="en-US" dirty="0"/>
          </a:p>
        </p:txBody>
      </p:sp>
    </p:spTree>
    <p:extLst>
      <p:ext uri="{BB962C8B-B14F-4D97-AF65-F5344CB8AC3E}">
        <p14:creationId xmlns:p14="http://schemas.microsoft.com/office/powerpoint/2010/main" val="4104499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053FB7-BB02-A14B-A780-C2AB428D01EA}" type="slidenum">
              <a:rPr lang="en-US" smtClean="0"/>
              <a:t>3</a:t>
            </a:fld>
            <a:endParaRPr lang="en-US" dirty="0"/>
          </a:p>
        </p:txBody>
      </p:sp>
    </p:spTree>
    <p:extLst>
      <p:ext uri="{BB962C8B-B14F-4D97-AF65-F5344CB8AC3E}">
        <p14:creationId xmlns:p14="http://schemas.microsoft.com/office/powerpoint/2010/main" val="3450521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053FB7-BB02-A14B-A780-C2AB428D01EA}" type="slidenum">
              <a:rPr lang="en-US" smtClean="0"/>
              <a:t>4</a:t>
            </a:fld>
            <a:endParaRPr lang="en-US" dirty="0"/>
          </a:p>
        </p:txBody>
      </p:sp>
    </p:spTree>
    <p:extLst>
      <p:ext uri="{BB962C8B-B14F-4D97-AF65-F5344CB8AC3E}">
        <p14:creationId xmlns:p14="http://schemas.microsoft.com/office/powerpoint/2010/main" val="4108351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Belden Video here</a:t>
            </a:r>
          </a:p>
        </p:txBody>
      </p:sp>
      <p:sp>
        <p:nvSpPr>
          <p:cNvPr id="4" name="Slide Number Placeholder 3"/>
          <p:cNvSpPr>
            <a:spLocks noGrp="1"/>
          </p:cNvSpPr>
          <p:nvPr>
            <p:ph type="sldNum" sz="quarter" idx="10"/>
          </p:nvPr>
        </p:nvSpPr>
        <p:spPr/>
        <p:txBody>
          <a:bodyPr/>
          <a:lstStyle/>
          <a:p>
            <a:fld id="{6DD33954-FFD2-410C-890D-EA31B7D07EE2}" type="slidenum">
              <a:rPr lang="en-US" smtClean="0"/>
              <a:t>13</a:t>
            </a:fld>
            <a:endParaRPr lang="en-US"/>
          </a:p>
        </p:txBody>
      </p:sp>
    </p:spTree>
    <p:extLst>
      <p:ext uri="{BB962C8B-B14F-4D97-AF65-F5344CB8AC3E}">
        <p14:creationId xmlns:p14="http://schemas.microsoft.com/office/powerpoint/2010/main" val="135311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D33954-FFD2-410C-890D-EA31B7D07EE2}" type="slidenum">
              <a:rPr lang="en-US" smtClean="0"/>
              <a:t>15</a:t>
            </a:fld>
            <a:endParaRPr lang="en-US"/>
          </a:p>
        </p:txBody>
      </p:sp>
    </p:spTree>
    <p:extLst>
      <p:ext uri="{BB962C8B-B14F-4D97-AF65-F5344CB8AC3E}">
        <p14:creationId xmlns:p14="http://schemas.microsoft.com/office/powerpoint/2010/main" val="1428609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conduct a Gallery Walk here where we break groups into 5</a:t>
            </a:r>
            <a:r>
              <a:rPr lang="en-US" baseline="0" dirty="0"/>
              <a:t> distinct groups based upon size, </a:t>
            </a:r>
          </a:p>
          <a:p>
            <a:pPr marL="228600" indent="-228600">
              <a:buFont typeface="+mj-lt"/>
              <a:buAutoNum type="arabicPeriod"/>
            </a:pPr>
            <a:r>
              <a:rPr lang="en-US" baseline="0" dirty="0"/>
              <a:t>Each group will designate a recorder and reporter whose responsibility will be to write out group answers and report out to the larger group at the end </a:t>
            </a:r>
          </a:p>
          <a:p>
            <a:pPr marL="228600" indent="-228600">
              <a:buFont typeface="+mj-lt"/>
              <a:buAutoNum type="arabicPeriod"/>
            </a:pPr>
            <a:r>
              <a:rPr lang="en-US" baseline="0" dirty="0"/>
              <a:t>On the wall in the room there are 5 areas each with a different question hanging on the wall on flip chart paper related to the challenges and solutions that have been discussed throughout the day.</a:t>
            </a:r>
          </a:p>
          <a:p>
            <a:pPr marL="228600" indent="-228600">
              <a:buFont typeface="+mj-lt"/>
              <a:buAutoNum type="arabicPeriod"/>
            </a:pPr>
            <a:r>
              <a:rPr lang="en-US" baseline="0" dirty="0"/>
              <a:t>They are given 2-3 minutes at each station to formulate the groups response and the recorder writes it on the flip chart paper</a:t>
            </a:r>
          </a:p>
          <a:p>
            <a:pPr marL="228600" indent="-228600">
              <a:buFont typeface="+mj-lt"/>
              <a:buAutoNum type="arabicPeriod"/>
            </a:pPr>
            <a:r>
              <a:rPr lang="en-US" baseline="0" dirty="0"/>
              <a:t>When groups have been to all stations the reporter for each group will read out the answer their group decides upon as the best answer for that question.</a:t>
            </a:r>
          </a:p>
          <a:p>
            <a:pPr marL="228600" indent="-228600">
              <a:buFont typeface="+mj-lt"/>
              <a:buAutoNum type="arabicPeriod"/>
            </a:pPr>
            <a:endParaRPr lang="en-US" baseline="0" dirty="0"/>
          </a:p>
          <a:p>
            <a:pPr marL="0" indent="0">
              <a:buFont typeface="+mj-lt"/>
              <a:buNone/>
            </a:pPr>
            <a:r>
              <a:rPr lang="en-US" baseline="0" dirty="0"/>
              <a:t>All of the gallery walk flip charts will be photographed and sent along with the other follow up information:</a:t>
            </a:r>
          </a:p>
          <a:p>
            <a:pPr marL="0" indent="0">
              <a:buFont typeface="+mj-lt"/>
              <a:buNone/>
            </a:pPr>
            <a:endParaRPr lang="en-US" baseline="0"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6DD33954-FFD2-410C-890D-EA31B7D07EE2}" type="slidenum">
              <a:rPr lang="en-US" smtClean="0"/>
              <a:t>16</a:t>
            </a:fld>
            <a:endParaRPr lang="en-US"/>
          </a:p>
        </p:txBody>
      </p:sp>
    </p:spTree>
    <p:extLst>
      <p:ext uri="{BB962C8B-B14F-4D97-AF65-F5344CB8AC3E}">
        <p14:creationId xmlns:p14="http://schemas.microsoft.com/office/powerpoint/2010/main" val="1832526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same groups the participants will work together to collaboratively complete the blank work plan template.  They will be given 10-15 minutes to complete the exercise and the reporter for each group will present to the larger group their action steps.</a:t>
            </a:r>
          </a:p>
          <a:p>
            <a:endParaRPr lang="en-US" baseline="0" dirty="0"/>
          </a:p>
          <a:p>
            <a:r>
              <a:rPr lang="en-US" baseline="0" dirty="0"/>
              <a:t>During this exercise the teams will be encouraged to add their name to a flipchart list on the wall.  This is the formation of regional task force or ad hoc workgroup that is going to make a commitment to continue with the work and momentum begun today.  One person is hopefully going to be the one to take ownership of the process moving forward.</a:t>
            </a:r>
          </a:p>
          <a:p>
            <a:endParaRPr lang="en-US" baseline="0" dirty="0"/>
          </a:p>
          <a:p>
            <a:r>
              <a:rPr lang="en-US" baseline="0" dirty="0"/>
              <a:t>All materials, work plans, gallery walk questions and the task force list will be emailed to Kate for wider distribution to their conference list.  </a:t>
            </a:r>
            <a:endParaRPr lang="en-US" dirty="0"/>
          </a:p>
        </p:txBody>
      </p:sp>
      <p:sp>
        <p:nvSpPr>
          <p:cNvPr id="4" name="Slide Number Placeholder 3"/>
          <p:cNvSpPr>
            <a:spLocks noGrp="1"/>
          </p:cNvSpPr>
          <p:nvPr>
            <p:ph type="sldNum" sz="quarter" idx="10"/>
          </p:nvPr>
        </p:nvSpPr>
        <p:spPr/>
        <p:txBody>
          <a:bodyPr/>
          <a:lstStyle/>
          <a:p>
            <a:fld id="{6DD33954-FFD2-410C-890D-EA31B7D07EE2}" type="slidenum">
              <a:rPr lang="en-US" smtClean="0"/>
              <a:t>17</a:t>
            </a:fld>
            <a:endParaRPr lang="en-US"/>
          </a:p>
        </p:txBody>
      </p:sp>
    </p:spTree>
    <p:extLst>
      <p:ext uri="{BB962C8B-B14F-4D97-AF65-F5344CB8AC3E}">
        <p14:creationId xmlns:p14="http://schemas.microsoft.com/office/powerpoint/2010/main" val="4220016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Stuck on an escalator video here</a:t>
            </a:r>
          </a:p>
        </p:txBody>
      </p:sp>
      <p:sp>
        <p:nvSpPr>
          <p:cNvPr id="4" name="Slide Number Placeholder 3"/>
          <p:cNvSpPr>
            <a:spLocks noGrp="1"/>
          </p:cNvSpPr>
          <p:nvPr>
            <p:ph type="sldNum" sz="quarter" idx="10"/>
          </p:nvPr>
        </p:nvSpPr>
        <p:spPr/>
        <p:txBody>
          <a:bodyPr/>
          <a:lstStyle/>
          <a:p>
            <a:fld id="{6DD33954-FFD2-410C-890D-EA31B7D07EE2}" type="slidenum">
              <a:rPr lang="en-US" smtClean="0"/>
              <a:t>18</a:t>
            </a:fld>
            <a:endParaRPr lang="en-US"/>
          </a:p>
        </p:txBody>
      </p:sp>
    </p:spTree>
    <p:extLst>
      <p:ext uri="{BB962C8B-B14F-4D97-AF65-F5344CB8AC3E}">
        <p14:creationId xmlns:p14="http://schemas.microsoft.com/office/powerpoint/2010/main" val="2364267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3584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559623"/>
            <a:ext cx="7772400" cy="1470025"/>
          </a:xfrm>
        </p:spPr>
        <p:txBody>
          <a:bodyPr/>
          <a:lstStyle>
            <a:lvl1pPr algn="ctr">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2277690"/>
            <a:ext cx="6400800" cy="937807"/>
          </a:xfrm>
        </p:spPr>
        <p:txBody>
          <a:bodyPr/>
          <a:lstStyle>
            <a:lvl1pPr marL="0" indent="0" algn="ctr">
              <a:buNone/>
              <a:defRPr>
                <a:solidFill>
                  <a:srgbClr val="E6C46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7300" y="4748980"/>
            <a:ext cx="3409400" cy="1692889"/>
          </a:xfrm>
          <a:prstGeom prst="rect">
            <a:avLst/>
          </a:prstGeom>
        </p:spPr>
      </p:pic>
    </p:spTree>
    <p:extLst>
      <p:ext uri="{BB962C8B-B14F-4D97-AF65-F5344CB8AC3E}">
        <p14:creationId xmlns:p14="http://schemas.microsoft.com/office/powerpoint/2010/main" val="2987936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5535339"/>
            <a:ext cx="9144000" cy="566738"/>
          </a:xfrm>
          <a:solidFill>
            <a:schemeClr val="tx1"/>
          </a:solidFill>
        </p:spPr>
        <p:txBody>
          <a:bodyPr lIns="457200" tIns="0" rIns="457200" anchor="ctr" anchorCtr="0"/>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0" y="0"/>
            <a:ext cx="9144000" cy="5535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179093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aseline="0"/>
            </a:lvl1pPr>
          </a:lstStyle>
          <a:p>
            <a:pPr lvl="0"/>
            <a:r>
              <a:rPr lang="en-US"/>
              <a:t>Edit Master text styles</a:t>
            </a:r>
          </a:p>
        </p:txBody>
      </p:sp>
      <p:sp>
        <p:nvSpPr>
          <p:cNvPr id="6" name="Slide Number Placeholder 5"/>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3078618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89971" y="2633031"/>
            <a:ext cx="5310604" cy="1362075"/>
          </a:xfrm>
          <a:noFill/>
        </p:spPr>
        <p:txBody>
          <a:bodyPr tIns="0" anchor="ctr" anchorCtr="0"/>
          <a:lstStyle>
            <a:lvl1pPr algn="l">
              <a:defRPr sz="4400" b="1" cap="none">
                <a:solidFill>
                  <a:schemeClr val="accent1"/>
                </a:solidFill>
              </a:defRPr>
            </a:lvl1pPr>
          </a:lstStyle>
          <a:p>
            <a:r>
              <a:rPr lang="en-US" dirty="0"/>
              <a:t>Click to Edit Master Title Style</a:t>
            </a:r>
          </a:p>
        </p:txBody>
      </p:sp>
      <p:grpSp>
        <p:nvGrpSpPr>
          <p:cNvPr id="4" name="Group 3"/>
          <p:cNvGrpSpPr/>
          <p:nvPr/>
        </p:nvGrpSpPr>
        <p:grpSpPr>
          <a:xfrm>
            <a:off x="-3829257" y="-63500"/>
            <a:ext cx="6953250" cy="6953250"/>
            <a:chOff x="457200" y="6184851"/>
            <a:chExt cx="558024" cy="558024"/>
          </a:xfrm>
        </p:grpSpPr>
        <p:sp>
          <p:nvSpPr>
            <p:cNvPr id="5" name="Oval 4"/>
            <p:cNvSpPr>
              <a:spLocks noChangeAspect="1"/>
            </p:cNvSpPr>
            <p:nvPr/>
          </p:nvSpPr>
          <p:spPr>
            <a:xfrm>
              <a:off x="457200" y="6184851"/>
              <a:ext cx="558024" cy="55802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TR_TA Cir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26" y="6196068"/>
              <a:ext cx="535372" cy="535590"/>
            </a:xfrm>
            <a:prstGeom prst="rect">
              <a:avLst/>
            </a:prstGeom>
          </p:spPr>
        </p:pic>
      </p:grpSp>
    </p:spTree>
    <p:extLst>
      <p:ext uri="{BB962C8B-B14F-4D97-AF65-F5344CB8AC3E}">
        <p14:creationId xmlns:p14="http://schemas.microsoft.com/office/powerpoint/2010/main" val="23505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870"/>
            <a:ext cx="40386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73870"/>
            <a:ext cx="4038600" cy="435229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380766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65300"/>
            <a:ext cx="4040188"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05062"/>
            <a:ext cx="4040188"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65300"/>
            <a:ext cx="4041775" cy="639762"/>
          </a:xfrm>
          <a:solidFill>
            <a:schemeClr val="accent2"/>
          </a:solidFill>
        </p:spPr>
        <p:txBody>
          <a:bodyPr tIns="0" anchor="ctr" anchorCtr="1">
            <a:noAutofit/>
          </a:bodyPr>
          <a:lstStyle>
            <a:lvl1pPr marL="0" indent="0" algn="ctr">
              <a:lnSpc>
                <a:spcPct val="90000"/>
              </a:lnSpc>
              <a:buNone/>
              <a:defRPr sz="2400" b="0">
                <a:solidFill>
                  <a:srgbClr val="FFFFFF"/>
                </a:solidFill>
                <a:latin typeface="Source Sans Pro"/>
                <a:cs typeface="Source Sans Pro"/>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405062"/>
            <a:ext cx="4041775" cy="370376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69190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
        <p:nvSpPr>
          <p:cNvPr id="6" name="Chart Placeholder 5"/>
          <p:cNvSpPr>
            <a:spLocks noGrp="1"/>
          </p:cNvSpPr>
          <p:nvPr>
            <p:ph type="chart" sz="quarter" idx="13"/>
          </p:nvPr>
        </p:nvSpPr>
        <p:spPr>
          <a:xfrm>
            <a:off x="1007439" y="1900238"/>
            <a:ext cx="7123112" cy="3757612"/>
          </a:xfrm>
        </p:spPr>
        <p:txBody>
          <a:bodyPr/>
          <a:lstStyle/>
          <a:p>
            <a:r>
              <a:rPr lang="en-US"/>
              <a:t>Click icon to add chart</a:t>
            </a:r>
          </a:p>
        </p:txBody>
      </p:sp>
    </p:spTree>
    <p:extLst>
      <p:ext uri="{BB962C8B-B14F-4D97-AF65-F5344CB8AC3E}">
        <p14:creationId xmlns:p14="http://schemas.microsoft.com/office/powerpoint/2010/main" val="270731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
        <p:nvSpPr>
          <p:cNvPr id="4" name="Table Placeholder 3"/>
          <p:cNvSpPr>
            <a:spLocks noGrp="1"/>
          </p:cNvSpPr>
          <p:nvPr>
            <p:ph type="tbl" sz="quarter" idx="13"/>
          </p:nvPr>
        </p:nvSpPr>
        <p:spPr>
          <a:xfrm>
            <a:off x="787400" y="1837187"/>
            <a:ext cx="7461250" cy="3935412"/>
          </a:xfrm>
        </p:spPr>
        <p:txBody>
          <a:bodyPr/>
          <a:lstStyle/>
          <a:p>
            <a:r>
              <a:rPr lang="en-US"/>
              <a:t>Click icon to add table</a:t>
            </a:r>
          </a:p>
        </p:txBody>
      </p:sp>
    </p:spTree>
    <p:extLst>
      <p:ext uri="{BB962C8B-B14F-4D97-AF65-F5344CB8AC3E}">
        <p14:creationId xmlns:p14="http://schemas.microsoft.com/office/powerpoint/2010/main" val="1548238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770253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271A09D-B238-CC49-8083-E93D66A072E7}" type="slidenum">
              <a:rPr lang="en-US" smtClean="0"/>
              <a:t>‹#›</a:t>
            </a:fld>
            <a:endParaRPr lang="en-US"/>
          </a:p>
        </p:txBody>
      </p:sp>
    </p:spTree>
    <p:extLst>
      <p:ext uri="{BB962C8B-B14F-4D97-AF65-F5344CB8AC3E}">
        <p14:creationId xmlns:p14="http://schemas.microsoft.com/office/powerpoint/2010/main" val="3554590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448485"/>
          </a:xfrm>
          <a:prstGeom prst="rect">
            <a:avLst/>
          </a:prstGeom>
          <a:solidFill>
            <a:schemeClr val="tx2"/>
          </a:solidFill>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79403"/>
            <a:ext cx="8229600" cy="444676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Montserrat"/>
                <a:cs typeface="Montserrat"/>
              </a:defRPr>
            </a:lvl1pPr>
          </a:lstStyle>
          <a:p>
            <a:fld id="{1271A09D-B238-CC49-8083-E93D66A072E7}" type="slidenum">
              <a:rPr lang="en-US" smtClean="0"/>
              <a:pPr/>
              <a:t>‹#›</a:t>
            </a:fld>
            <a:endParaRPr lang="en-US" dirty="0"/>
          </a:p>
        </p:txBody>
      </p:sp>
      <p:pic>
        <p:nvPicPr>
          <p:cNvPr id="7" name="Picture 6" descr="STR_TA_Logo.jpg"/>
          <p:cNvPicPr>
            <a:picLocks noChangeAspect="1"/>
          </p:cNvPicPr>
          <p:nvPr/>
        </p:nvPicPr>
        <p:blipFill rotWithShape="1">
          <a:blip r:embed="rId12">
            <a:extLst>
              <a:ext uri="{28A0092B-C50C-407E-A947-70E740481C1C}">
                <a14:useLocalDpi xmlns:a14="http://schemas.microsoft.com/office/drawing/2010/main" val="0"/>
              </a:ext>
            </a:extLst>
          </a:blip>
          <a:srcRect l="2851" t="8784" r="67033" b="8380"/>
          <a:stretch/>
        </p:blipFill>
        <p:spPr>
          <a:xfrm>
            <a:off x="457200" y="6259329"/>
            <a:ext cx="464308" cy="472642"/>
          </a:xfrm>
          <a:prstGeom prst="rect">
            <a:avLst/>
          </a:prstGeom>
        </p:spPr>
      </p:pic>
    </p:spTree>
    <p:extLst>
      <p:ext uri="{BB962C8B-B14F-4D97-AF65-F5344CB8AC3E}">
        <p14:creationId xmlns:p14="http://schemas.microsoft.com/office/powerpoint/2010/main" val="2800361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8" r:id="rId6"/>
    <p:sldLayoutId id="2147483659" r:id="rId7"/>
    <p:sldLayoutId id="2147483654" r:id="rId8"/>
    <p:sldLayoutId id="2147483655" r:id="rId9"/>
    <p:sldLayoutId id="2147483657" r:id="rId10"/>
  </p:sldLayoutIdLst>
  <p:hf hdr="0" ftr="0" dt="0"/>
  <p:txStyles>
    <p:titleStyle>
      <a:lvl1pPr algn="ctr" defTabSz="457200" rtl="0" eaLnBrk="1" latinLnBrk="0" hangingPunct="1">
        <a:lnSpc>
          <a:spcPct val="90000"/>
        </a:lnSpc>
        <a:spcBef>
          <a:spcPct val="0"/>
        </a:spcBef>
        <a:buNone/>
        <a:defRPr sz="4100" b="1" kern="1200">
          <a:solidFill>
            <a:schemeClr val="bg1"/>
          </a:solidFill>
          <a:latin typeface="Montserrat"/>
          <a:ea typeface="+mj-ea"/>
          <a:cs typeface="Montserrat"/>
        </a:defRPr>
      </a:lvl1pPr>
    </p:titleStyle>
    <p:bodyStyle>
      <a:lvl1pPr marL="461963" indent="-461963" algn="l" defTabSz="457200" rtl="0" eaLnBrk="1" latinLnBrk="0" hangingPunct="1">
        <a:spcBef>
          <a:spcPts val="1200"/>
        </a:spcBef>
        <a:buClr>
          <a:schemeClr val="accent2"/>
        </a:buClr>
        <a:buSzPct val="90000"/>
        <a:buFont typeface="Wingdings" charset="2"/>
        <a:buChar char="²"/>
        <a:defRPr sz="2800" kern="1200">
          <a:solidFill>
            <a:schemeClr val="tx1"/>
          </a:solidFill>
          <a:latin typeface="Source Sans Pro"/>
          <a:ea typeface="+mn-ea"/>
          <a:cs typeface="Source Sans Pro"/>
        </a:defRPr>
      </a:lvl1pPr>
      <a:lvl2pPr marL="974725" indent="-28575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2pPr>
      <a:lvl3pPr marL="1373188" indent="-228600" algn="l" defTabSz="457200" rtl="0" eaLnBrk="1" latinLnBrk="0" hangingPunct="1">
        <a:spcBef>
          <a:spcPts val="600"/>
        </a:spcBef>
        <a:buClr>
          <a:schemeClr val="accent2"/>
        </a:buClr>
        <a:buFont typeface="Arial"/>
        <a:buChar char="•"/>
        <a:defRPr sz="2400" kern="1200">
          <a:solidFill>
            <a:schemeClr val="tx1"/>
          </a:solidFill>
          <a:latin typeface="Source Sans Pro"/>
          <a:ea typeface="+mn-ea"/>
          <a:cs typeface="Source Sans Pro"/>
        </a:defRPr>
      </a:lvl3pPr>
      <a:lvl4pPr marL="1778000" indent="-228600" algn="l" defTabSz="457200"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4pPr>
      <a:lvl5pPr marL="2173288" indent="-228600" algn="l" defTabSz="917575" rtl="0" eaLnBrk="1" latinLnBrk="0" hangingPunct="1">
        <a:spcBef>
          <a:spcPts val="600"/>
        </a:spcBef>
        <a:buClr>
          <a:schemeClr val="accent2"/>
        </a:buClr>
        <a:buFont typeface="Arial"/>
        <a:buChar char="»"/>
        <a:defRPr sz="2000" kern="1200">
          <a:solidFill>
            <a:schemeClr val="tx1"/>
          </a:solidFill>
          <a:latin typeface="Source Sans Pro"/>
          <a:ea typeface="+mn-ea"/>
          <a:cs typeface="Source Sans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opioidresponsenetwork.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dirty="0"/>
              <a:t>Building A Collaborative Community Response Action Plan</a:t>
            </a:r>
          </a:p>
        </p:txBody>
      </p:sp>
      <p:sp>
        <p:nvSpPr>
          <p:cNvPr id="3" name="Subtitle 2"/>
          <p:cNvSpPr>
            <a:spLocks noGrp="1"/>
          </p:cNvSpPr>
          <p:nvPr>
            <p:ph type="subTitle" idx="1"/>
          </p:nvPr>
        </p:nvSpPr>
        <p:spPr>
          <a:xfrm>
            <a:off x="1242204" y="2277690"/>
            <a:ext cx="6530196" cy="1293646"/>
          </a:xfrm>
        </p:spPr>
        <p:txBody>
          <a:bodyPr>
            <a:normAutofit fontScale="55000" lnSpcReduction="20000"/>
          </a:bodyPr>
          <a:lstStyle/>
          <a:p>
            <a:r>
              <a:rPr lang="en-US" dirty="0"/>
              <a:t>Scott B. Hesseltine, MA, MBA, LCADC</a:t>
            </a:r>
          </a:p>
          <a:p>
            <a:r>
              <a:rPr lang="en-US" dirty="0"/>
              <a:t>Vice President of Addiction Services</a:t>
            </a:r>
          </a:p>
          <a:p>
            <a:r>
              <a:rPr lang="en-US" dirty="0" err="1"/>
              <a:t>Centerstone</a:t>
            </a:r>
            <a:r>
              <a:rPr lang="en-US" dirty="0"/>
              <a:t> Kentucky</a:t>
            </a:r>
          </a:p>
          <a:p>
            <a:r>
              <a:rPr lang="en-US" dirty="0"/>
              <a:t>July 18, 2019</a:t>
            </a:r>
          </a:p>
        </p:txBody>
      </p:sp>
    </p:spTree>
    <p:extLst>
      <p:ext uri="{BB962C8B-B14F-4D97-AF65-F5344CB8AC3E}">
        <p14:creationId xmlns:p14="http://schemas.microsoft.com/office/powerpoint/2010/main" val="917395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Employer Tools</a:t>
            </a:r>
          </a:p>
        </p:txBody>
      </p:sp>
      <p:sp>
        <p:nvSpPr>
          <p:cNvPr id="3" name="Content Placeholder 2"/>
          <p:cNvSpPr>
            <a:spLocks noGrp="1"/>
          </p:cNvSpPr>
          <p:nvPr>
            <p:ph idx="1"/>
          </p:nvPr>
        </p:nvSpPr>
        <p:spPr/>
        <p:txBody>
          <a:bodyPr>
            <a:normAutofit lnSpcReduction="10000"/>
          </a:bodyPr>
          <a:lstStyle/>
          <a:p>
            <a:r>
              <a:rPr lang="en-US" dirty="0"/>
              <a:t>Using data to understand employee characteristics</a:t>
            </a:r>
          </a:p>
          <a:p>
            <a:pPr lvl="1"/>
            <a:r>
              <a:rPr lang="en-US" dirty="0"/>
              <a:t>Medical and pharmacy spend</a:t>
            </a:r>
          </a:p>
          <a:p>
            <a:pPr lvl="1"/>
            <a:r>
              <a:rPr lang="en-US" dirty="0"/>
              <a:t>Top conditions and medications</a:t>
            </a:r>
          </a:p>
          <a:p>
            <a:pPr lvl="1"/>
            <a:r>
              <a:rPr lang="en-US" dirty="0"/>
              <a:t>Top mental health and SUD expenditures</a:t>
            </a:r>
          </a:p>
          <a:p>
            <a:r>
              <a:rPr lang="en-US" dirty="0"/>
              <a:t>Treatment &amp; Recovery</a:t>
            </a:r>
          </a:p>
          <a:p>
            <a:pPr lvl="1"/>
            <a:r>
              <a:rPr lang="en-US" dirty="0"/>
              <a:t>SUD diagnosis</a:t>
            </a:r>
          </a:p>
          <a:p>
            <a:pPr lvl="1"/>
            <a:r>
              <a:rPr lang="en-US" dirty="0"/>
              <a:t>Access to treatment benefits</a:t>
            </a:r>
          </a:p>
          <a:p>
            <a:pPr lvl="1"/>
            <a:r>
              <a:rPr lang="en-US" dirty="0"/>
              <a:t>Examine benefit package: coverage limitations, cost sharing, utilization management</a:t>
            </a:r>
          </a:p>
        </p:txBody>
      </p:sp>
      <p:sp>
        <p:nvSpPr>
          <p:cNvPr id="4" name="Slide Number Placeholder 3"/>
          <p:cNvSpPr>
            <a:spLocks noGrp="1"/>
          </p:cNvSpPr>
          <p:nvPr>
            <p:ph type="sldNum" sz="quarter" idx="12"/>
          </p:nvPr>
        </p:nvSpPr>
        <p:spPr/>
        <p:txBody>
          <a:bodyPr/>
          <a:lstStyle/>
          <a:p>
            <a:fld id="{1271A09D-B238-CC49-8083-E93D66A072E7}" type="slidenum">
              <a:rPr lang="en-US" smtClean="0"/>
              <a:t>10</a:t>
            </a:fld>
            <a:endParaRPr lang="en-US"/>
          </a:p>
        </p:txBody>
      </p:sp>
    </p:spTree>
    <p:extLst>
      <p:ext uri="{BB962C8B-B14F-4D97-AF65-F5344CB8AC3E}">
        <p14:creationId xmlns:p14="http://schemas.microsoft.com/office/powerpoint/2010/main" val="1559097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Employer Tools</a:t>
            </a:r>
          </a:p>
        </p:txBody>
      </p:sp>
      <p:sp>
        <p:nvSpPr>
          <p:cNvPr id="3" name="Content Placeholder 2"/>
          <p:cNvSpPr>
            <a:spLocks noGrp="1"/>
          </p:cNvSpPr>
          <p:nvPr>
            <p:ph idx="1"/>
          </p:nvPr>
        </p:nvSpPr>
        <p:spPr/>
        <p:txBody>
          <a:bodyPr>
            <a:normAutofit fontScale="92500"/>
          </a:bodyPr>
          <a:lstStyle/>
          <a:p>
            <a:r>
              <a:rPr lang="en-US" dirty="0"/>
              <a:t>Role of Policies and Workplace Culture</a:t>
            </a:r>
          </a:p>
          <a:p>
            <a:pPr lvl="1"/>
            <a:r>
              <a:rPr lang="en-US" dirty="0"/>
              <a:t>Educate employees and supervisors</a:t>
            </a:r>
          </a:p>
          <a:p>
            <a:pPr lvl="1"/>
            <a:r>
              <a:rPr lang="en-US" dirty="0"/>
              <a:t>Create a culture of support, reduce stigma</a:t>
            </a:r>
          </a:p>
          <a:p>
            <a:pPr lvl="1"/>
            <a:r>
              <a:rPr lang="en-US" dirty="0"/>
              <a:t>Develop workplace drug and alcohol policy</a:t>
            </a:r>
          </a:p>
          <a:p>
            <a:pPr lvl="1"/>
            <a:r>
              <a:rPr lang="en-US" dirty="0"/>
              <a:t>Implement effective and privacy sensitive drug testing</a:t>
            </a:r>
          </a:p>
          <a:p>
            <a:r>
              <a:rPr lang="en-US" dirty="0"/>
              <a:t>Treatment &amp; Recovery Supports</a:t>
            </a:r>
          </a:p>
          <a:p>
            <a:r>
              <a:rPr lang="en-US" dirty="0"/>
              <a:t>Flexible scheduling and leaves of absence</a:t>
            </a:r>
          </a:p>
          <a:p>
            <a:r>
              <a:rPr lang="en-US" dirty="0"/>
              <a:t>Provide support group resources</a:t>
            </a:r>
          </a:p>
          <a:p>
            <a:r>
              <a:rPr lang="en-US" dirty="0"/>
              <a:t>Develop a return to work policy</a:t>
            </a:r>
          </a:p>
          <a:p>
            <a:pPr lvl="1"/>
            <a:endParaRPr lang="en-US" dirty="0"/>
          </a:p>
        </p:txBody>
      </p:sp>
      <p:sp>
        <p:nvSpPr>
          <p:cNvPr id="4" name="Slide Number Placeholder 3"/>
          <p:cNvSpPr>
            <a:spLocks noGrp="1"/>
          </p:cNvSpPr>
          <p:nvPr>
            <p:ph type="sldNum" sz="quarter" idx="12"/>
          </p:nvPr>
        </p:nvSpPr>
        <p:spPr/>
        <p:txBody>
          <a:bodyPr/>
          <a:lstStyle/>
          <a:p>
            <a:fld id="{1271A09D-B238-CC49-8083-E93D66A072E7}" type="slidenum">
              <a:rPr lang="en-US" smtClean="0"/>
              <a:t>11</a:t>
            </a:fld>
            <a:endParaRPr lang="en-US"/>
          </a:p>
        </p:txBody>
      </p:sp>
    </p:spTree>
    <p:extLst>
      <p:ext uri="{BB962C8B-B14F-4D97-AF65-F5344CB8AC3E}">
        <p14:creationId xmlns:p14="http://schemas.microsoft.com/office/powerpoint/2010/main" val="1337897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What Do We Do With All This Information?</a:t>
            </a:r>
          </a:p>
        </p:txBody>
      </p:sp>
    </p:spTree>
    <p:extLst>
      <p:ext uri="{BB962C8B-B14F-4D97-AF65-F5344CB8AC3E}">
        <p14:creationId xmlns:p14="http://schemas.microsoft.com/office/powerpoint/2010/main" val="776883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Video</a:t>
            </a:r>
          </a:p>
        </p:txBody>
      </p:sp>
      <p:sp>
        <p:nvSpPr>
          <p:cNvPr id="4" name="Slide Number Placeholder 3"/>
          <p:cNvSpPr>
            <a:spLocks noGrp="1"/>
          </p:cNvSpPr>
          <p:nvPr>
            <p:ph type="sldNum" sz="quarter" idx="12"/>
          </p:nvPr>
        </p:nvSpPr>
        <p:spPr/>
        <p:txBody>
          <a:bodyPr/>
          <a:lstStyle/>
          <a:p>
            <a:fld id="{1271A09D-B238-CC49-8083-E93D66A072E7}" type="slidenum">
              <a:rPr lang="en-US" smtClean="0"/>
              <a:t>13</a:t>
            </a:fld>
            <a:endParaRPr lang="en-US"/>
          </a:p>
        </p:txBody>
      </p:sp>
      <p:pic>
        <p:nvPicPr>
          <p:cNvPr id="6" name="IIBTV_ Belden's Pathways to Employment_2.mp4">
            <a:hlinkClick r:id="" action="ppaction://media"/>
            <a:extLst>
              <a:ext uri="{FF2B5EF4-FFF2-40B4-BE49-F238E27FC236}">
                <a16:creationId xmlns:a16="http://schemas.microsoft.com/office/drawing/2014/main" id="{980F0D35-E7A8-0743-B1BE-CAF0520DF1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2663"/>
            <a:ext cx="9144000" cy="5143500"/>
          </a:xfrm>
          <a:prstGeom prst="rect">
            <a:avLst/>
          </a:prstGeom>
        </p:spPr>
      </p:pic>
    </p:spTree>
    <p:extLst>
      <p:ext uri="{BB962C8B-B14F-4D97-AF65-F5344CB8AC3E}">
        <p14:creationId xmlns:p14="http://schemas.microsoft.com/office/powerpoint/2010/main" val="305354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1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a:t>Centerstone</a:t>
            </a:r>
            <a:r>
              <a:rPr lang="en-US" sz="4400" dirty="0"/>
              <a:t> Workforce Investment Model</a:t>
            </a:r>
          </a:p>
        </p:txBody>
      </p:sp>
      <p:sp>
        <p:nvSpPr>
          <p:cNvPr id="3" name="Content Placeholder 2"/>
          <p:cNvSpPr>
            <a:spLocks noGrp="1"/>
          </p:cNvSpPr>
          <p:nvPr>
            <p:ph idx="1"/>
          </p:nvPr>
        </p:nvSpPr>
        <p:spPr/>
        <p:txBody>
          <a:bodyPr/>
          <a:lstStyle/>
          <a:p>
            <a:r>
              <a:rPr lang="en-US" dirty="0"/>
              <a:t>Pathway to Employment</a:t>
            </a:r>
          </a:p>
          <a:p>
            <a:r>
              <a:rPr lang="en-US" dirty="0"/>
              <a:t>Collaboration Between CMHC and Employer</a:t>
            </a:r>
          </a:p>
          <a:p>
            <a:r>
              <a:rPr lang="en-US" dirty="0"/>
              <a:t>Guaranteed FT Employment</a:t>
            </a:r>
          </a:p>
          <a:p>
            <a:r>
              <a:rPr lang="en-US" dirty="0"/>
              <a:t>Customized Solutions for Employers</a:t>
            </a:r>
          </a:p>
        </p:txBody>
      </p:sp>
      <p:sp>
        <p:nvSpPr>
          <p:cNvPr id="4" name="Slide Number Placeholder 3"/>
          <p:cNvSpPr>
            <a:spLocks noGrp="1"/>
          </p:cNvSpPr>
          <p:nvPr>
            <p:ph type="sldNum" sz="quarter" idx="12"/>
          </p:nvPr>
        </p:nvSpPr>
        <p:spPr/>
        <p:txBody>
          <a:bodyPr/>
          <a:lstStyle/>
          <a:p>
            <a:fld id="{1271A09D-B238-CC49-8083-E93D66A072E7}" type="slidenum">
              <a:rPr lang="en-US" smtClean="0"/>
              <a:t>14</a:t>
            </a:fld>
            <a:endParaRPr lang="en-US"/>
          </a:p>
        </p:txBody>
      </p:sp>
    </p:spTree>
    <p:extLst>
      <p:ext uri="{BB962C8B-B14F-4D97-AF65-F5344CB8AC3E}">
        <p14:creationId xmlns:p14="http://schemas.microsoft.com/office/powerpoint/2010/main" val="791594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INTO ACTION</a:t>
            </a:r>
          </a:p>
        </p:txBody>
      </p:sp>
      <p:sp>
        <p:nvSpPr>
          <p:cNvPr id="3" name="Content Placeholder 2"/>
          <p:cNvSpPr>
            <a:spLocks noGrp="1"/>
          </p:cNvSpPr>
          <p:nvPr>
            <p:ph idx="1"/>
          </p:nvPr>
        </p:nvSpPr>
        <p:spPr/>
        <p:txBody>
          <a:bodyPr/>
          <a:lstStyle/>
          <a:p>
            <a:r>
              <a:rPr lang="en-US" dirty="0"/>
              <a:t>Group Exercise</a:t>
            </a:r>
          </a:p>
          <a:p>
            <a:r>
              <a:rPr lang="en-US" dirty="0"/>
              <a:t>Develop Concrete Next Steps</a:t>
            </a:r>
          </a:p>
          <a:p>
            <a:r>
              <a:rPr lang="en-US" dirty="0"/>
              <a:t>Commitment to Continuing the Work</a:t>
            </a:r>
          </a:p>
        </p:txBody>
      </p:sp>
      <p:sp>
        <p:nvSpPr>
          <p:cNvPr id="4" name="Slide Number Placeholder 3"/>
          <p:cNvSpPr>
            <a:spLocks noGrp="1"/>
          </p:cNvSpPr>
          <p:nvPr>
            <p:ph type="sldNum" sz="quarter" idx="12"/>
          </p:nvPr>
        </p:nvSpPr>
        <p:spPr/>
        <p:txBody>
          <a:bodyPr/>
          <a:lstStyle/>
          <a:p>
            <a:fld id="{1271A09D-B238-CC49-8083-E93D66A072E7}" type="slidenum">
              <a:rPr lang="en-US" smtClean="0"/>
              <a:t>15</a:t>
            </a:fld>
            <a:endParaRPr lang="en-US"/>
          </a:p>
        </p:txBody>
      </p:sp>
    </p:spTree>
    <p:extLst>
      <p:ext uri="{BB962C8B-B14F-4D97-AF65-F5344CB8AC3E}">
        <p14:creationId xmlns:p14="http://schemas.microsoft.com/office/powerpoint/2010/main" val="1001107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GALLERY WALK</a:t>
            </a:r>
          </a:p>
        </p:txBody>
      </p:sp>
    </p:spTree>
    <p:extLst>
      <p:ext uri="{BB962C8B-B14F-4D97-AF65-F5344CB8AC3E}">
        <p14:creationId xmlns:p14="http://schemas.microsoft.com/office/powerpoint/2010/main" val="429976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TOP EXERCISE </a:t>
            </a:r>
          </a:p>
        </p:txBody>
      </p:sp>
    </p:spTree>
    <p:extLst>
      <p:ext uri="{BB962C8B-B14F-4D97-AF65-F5344CB8AC3E}">
        <p14:creationId xmlns:p14="http://schemas.microsoft.com/office/powerpoint/2010/main" val="324839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video</a:t>
            </a:r>
          </a:p>
        </p:txBody>
      </p:sp>
      <p:sp>
        <p:nvSpPr>
          <p:cNvPr id="4" name="Slide Number Placeholder 3"/>
          <p:cNvSpPr>
            <a:spLocks noGrp="1"/>
          </p:cNvSpPr>
          <p:nvPr>
            <p:ph type="sldNum" sz="quarter" idx="12"/>
          </p:nvPr>
        </p:nvSpPr>
        <p:spPr/>
        <p:txBody>
          <a:bodyPr/>
          <a:lstStyle/>
          <a:p>
            <a:fld id="{1271A09D-B238-CC49-8083-E93D66A072E7}" type="slidenum">
              <a:rPr lang="en-US" smtClean="0"/>
              <a:t>18</a:t>
            </a:fld>
            <a:endParaRPr lang="en-US"/>
          </a:p>
        </p:txBody>
      </p:sp>
      <p:pic>
        <p:nvPicPr>
          <p:cNvPr id="7" name="Stuck On An Escalator - Take Action_2.mp4">
            <a:hlinkClick r:id="" action="ppaction://media"/>
            <a:extLst>
              <a:ext uri="{FF2B5EF4-FFF2-40B4-BE49-F238E27FC236}">
                <a16:creationId xmlns:a16="http://schemas.microsoft.com/office/drawing/2014/main" id="{ED61D57C-B8A1-F24C-86F5-04670E67758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55" y="857250"/>
            <a:ext cx="9144000" cy="5143500"/>
          </a:xfrm>
          <a:prstGeom prst="rect">
            <a:avLst/>
          </a:prstGeom>
        </p:spPr>
      </p:pic>
    </p:spTree>
    <p:extLst>
      <p:ext uri="{BB962C8B-B14F-4D97-AF65-F5344CB8AC3E}">
        <p14:creationId xmlns:p14="http://schemas.microsoft.com/office/powerpoint/2010/main" val="216549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2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It’s Everyone’s Issue</a:t>
            </a:r>
          </a:p>
          <a:p>
            <a:r>
              <a:rPr lang="en-US" dirty="0"/>
              <a:t>Continue To Collaborate</a:t>
            </a:r>
          </a:p>
          <a:p>
            <a:r>
              <a:rPr lang="en-US" dirty="0"/>
              <a:t>Keep the Momentum</a:t>
            </a:r>
          </a:p>
          <a:p>
            <a:r>
              <a:rPr lang="en-US" dirty="0"/>
              <a:t>Hold the Vision</a:t>
            </a:r>
          </a:p>
        </p:txBody>
      </p:sp>
      <p:sp>
        <p:nvSpPr>
          <p:cNvPr id="4" name="Slide Number Placeholder 3"/>
          <p:cNvSpPr>
            <a:spLocks noGrp="1"/>
          </p:cNvSpPr>
          <p:nvPr>
            <p:ph type="sldNum" sz="quarter" idx="12"/>
          </p:nvPr>
        </p:nvSpPr>
        <p:spPr/>
        <p:txBody>
          <a:bodyPr/>
          <a:lstStyle/>
          <a:p>
            <a:fld id="{1271A09D-B238-CC49-8083-E93D66A072E7}" type="slidenum">
              <a:rPr lang="en-US" smtClean="0"/>
              <a:t>19</a:t>
            </a:fld>
            <a:endParaRPr lang="en-US"/>
          </a:p>
        </p:txBody>
      </p:sp>
    </p:spTree>
    <p:extLst>
      <p:ext uri="{BB962C8B-B14F-4D97-AF65-F5344CB8AC3E}">
        <p14:creationId xmlns:p14="http://schemas.microsoft.com/office/powerpoint/2010/main" val="2127163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Communities to Address the Opioid Crisis</a:t>
            </a:r>
          </a:p>
        </p:txBody>
      </p:sp>
      <p:sp>
        <p:nvSpPr>
          <p:cNvPr id="3" name="Content Placeholder 2"/>
          <p:cNvSpPr>
            <a:spLocks noGrp="1"/>
          </p:cNvSpPr>
          <p:nvPr>
            <p:ph idx="1"/>
          </p:nvPr>
        </p:nvSpPr>
        <p:spPr>
          <a:xfrm>
            <a:off x="1485900" y="2116803"/>
            <a:ext cx="6172200" cy="2965066"/>
          </a:xfrm>
        </p:spPr>
        <p:txBody>
          <a:bodyPr>
            <a:normAutofit/>
          </a:bodyPr>
          <a:lstStyle/>
          <a:p>
            <a:pPr lvl="0"/>
            <a:r>
              <a:rPr lang="en-US" sz="1800" dirty="0"/>
              <a:t>SAMHSA’s State Targeted Response Technical Assistance (STR-TA) grant created the </a:t>
            </a:r>
            <a:r>
              <a:rPr lang="en-US" sz="1800" i="1" dirty="0"/>
              <a:t>Opioid Response Network</a:t>
            </a:r>
            <a:r>
              <a:rPr lang="en-US" sz="1800" dirty="0"/>
              <a:t> to assist STR grantees, individuals and other organizations by providing the resources and technical assistance they need locally to address the opioid crisis .</a:t>
            </a:r>
          </a:p>
          <a:p>
            <a:pPr lvl="0"/>
            <a:r>
              <a:rPr lang="en-US" sz="1800" dirty="0"/>
              <a:t>Technical assistance is available to support the evidence-based prevention, treatment, and recovery of opioid use disorders. </a:t>
            </a:r>
          </a:p>
          <a:p>
            <a:pPr marL="0" indent="0">
              <a:buNone/>
            </a:pPr>
            <a:endParaRPr lang="en-US" sz="1875" dirty="0"/>
          </a:p>
        </p:txBody>
      </p:sp>
      <p:sp>
        <p:nvSpPr>
          <p:cNvPr id="4" name="Slide Number Placeholder 3"/>
          <p:cNvSpPr>
            <a:spLocks noGrp="1"/>
          </p:cNvSpPr>
          <p:nvPr>
            <p:ph type="sldNum" sz="quarter" idx="12"/>
          </p:nvPr>
        </p:nvSpPr>
        <p:spPr/>
        <p:txBody>
          <a:bodyPr/>
          <a:lstStyle/>
          <a:p>
            <a:fld id="{1271A09D-B238-CC49-8083-E93D66A072E7}" type="slidenum">
              <a:rPr lang="en-US" smtClean="0"/>
              <a:t>2</a:t>
            </a:fld>
            <a:endParaRPr lang="en-US" dirty="0"/>
          </a:p>
        </p:txBody>
      </p:sp>
      <p:sp>
        <p:nvSpPr>
          <p:cNvPr id="5" name="TextBox 4"/>
          <p:cNvSpPr txBox="1"/>
          <p:nvPr/>
        </p:nvSpPr>
        <p:spPr>
          <a:xfrm>
            <a:off x="2349029" y="5310408"/>
            <a:ext cx="6107093" cy="817402"/>
          </a:xfrm>
          <a:prstGeom prst="rect">
            <a:avLst/>
          </a:prstGeom>
          <a:solidFill>
            <a:schemeClr val="accent1">
              <a:lumMod val="20000"/>
              <a:lumOff val="80000"/>
            </a:schemeClr>
          </a:solidFill>
        </p:spPr>
        <p:txBody>
          <a:bodyPr wrap="square" lIns="137160" tIns="0" rIns="137160" rtlCol="0" anchor="ctr" anchorCtr="1">
            <a:noAutofit/>
          </a:bodyPr>
          <a:lstStyle/>
          <a:p>
            <a:r>
              <a:rPr lang="en-US" sz="975" dirty="0">
                <a:latin typeface="Sans source pro"/>
                <a:cs typeface="Sans source pro"/>
              </a:rPr>
              <a:t>Funding for this initiative was made possible (in part) by grant no. 6H79TI080816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Tree>
    <p:extLst>
      <p:ext uri="{BB962C8B-B14F-4D97-AF65-F5344CB8AC3E}">
        <p14:creationId xmlns:p14="http://schemas.microsoft.com/office/powerpoint/2010/main" val="4161040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7200" dirty="0"/>
              <a:t>THANK YOU!!</a:t>
            </a:r>
          </a:p>
        </p:txBody>
      </p:sp>
    </p:spTree>
    <p:extLst>
      <p:ext uri="{BB962C8B-B14F-4D97-AF65-F5344CB8AC3E}">
        <p14:creationId xmlns:p14="http://schemas.microsoft.com/office/powerpoint/2010/main" val="253385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Working with Communities to Address the Opioid Crisis</a:t>
            </a:r>
          </a:p>
        </p:txBody>
      </p:sp>
      <p:sp>
        <p:nvSpPr>
          <p:cNvPr id="3" name="Content Placeholder 2"/>
          <p:cNvSpPr>
            <a:spLocks noGrp="1"/>
          </p:cNvSpPr>
          <p:nvPr>
            <p:ph idx="1"/>
          </p:nvPr>
        </p:nvSpPr>
        <p:spPr>
          <a:xfrm>
            <a:off x="1485900" y="2301531"/>
            <a:ext cx="6172200" cy="2965066"/>
          </a:xfrm>
        </p:spPr>
        <p:txBody>
          <a:bodyPr>
            <a:noAutofit/>
          </a:bodyPr>
          <a:lstStyle/>
          <a:p>
            <a:pPr lvl="0"/>
            <a:r>
              <a:rPr lang="en-US" sz="1725" dirty="0"/>
              <a:t>The Opioid Response Network (ORN) provides local, experienced consultants in prevention, treatment and recovery to communities and organizations to help address this opioid crisis. </a:t>
            </a:r>
          </a:p>
          <a:p>
            <a:pPr lvl="0"/>
            <a:r>
              <a:rPr lang="en-US" sz="1725" dirty="0"/>
              <a:t>The ORN accepts requests for education and training. </a:t>
            </a:r>
          </a:p>
          <a:p>
            <a:pPr lvl="0"/>
            <a:r>
              <a:rPr lang="en-US" sz="1725" dirty="0"/>
              <a:t>Each state/territory has a designated team, led by a regional Technology Transfer Specialist (TTS), who is an expert in implementing evidence-based practices. </a:t>
            </a:r>
          </a:p>
        </p:txBody>
      </p:sp>
      <p:sp>
        <p:nvSpPr>
          <p:cNvPr id="4" name="Slide Number Placeholder 3"/>
          <p:cNvSpPr>
            <a:spLocks noGrp="1"/>
          </p:cNvSpPr>
          <p:nvPr>
            <p:ph type="sldNum" sz="quarter" idx="12"/>
          </p:nvPr>
        </p:nvSpPr>
        <p:spPr/>
        <p:txBody>
          <a:bodyPr/>
          <a:lstStyle/>
          <a:p>
            <a:fld id="{1271A09D-B238-CC49-8083-E93D66A072E7}" type="slidenum">
              <a:rPr lang="en-US" smtClean="0"/>
              <a:t>3</a:t>
            </a:fld>
            <a:endParaRPr lang="en-US" dirty="0"/>
          </a:p>
        </p:txBody>
      </p:sp>
    </p:spTree>
    <p:extLst>
      <p:ext uri="{BB962C8B-B14F-4D97-AF65-F5344CB8AC3E}">
        <p14:creationId xmlns:p14="http://schemas.microsoft.com/office/powerpoint/2010/main" val="195474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the Opioid Response Network</a:t>
            </a:r>
          </a:p>
        </p:txBody>
      </p:sp>
      <p:sp>
        <p:nvSpPr>
          <p:cNvPr id="3" name="Content Placeholder 2"/>
          <p:cNvSpPr>
            <a:spLocks noGrp="1"/>
          </p:cNvSpPr>
          <p:nvPr>
            <p:ph idx="1"/>
          </p:nvPr>
        </p:nvSpPr>
        <p:spPr>
          <a:xfrm>
            <a:off x="1485900" y="2116803"/>
            <a:ext cx="6172200" cy="2965066"/>
          </a:xfrm>
        </p:spPr>
        <p:txBody>
          <a:bodyPr>
            <a:noAutofit/>
          </a:bodyPr>
          <a:lstStyle/>
          <a:p>
            <a:pPr lvl="0"/>
            <a:r>
              <a:rPr lang="en-US" dirty="0"/>
              <a:t>To ask questions or submit a request for technical assistance: </a:t>
            </a:r>
          </a:p>
          <a:p>
            <a:pPr lvl="0"/>
            <a:endParaRPr lang="en-US" sz="1200" dirty="0"/>
          </a:p>
          <a:p>
            <a:pPr lvl="2"/>
            <a:r>
              <a:rPr lang="en-US" sz="2100" dirty="0"/>
              <a:t>Visit </a:t>
            </a:r>
            <a:r>
              <a:rPr lang="en-US" sz="2100" dirty="0">
                <a:hlinkClick r:id="rId3"/>
              </a:rPr>
              <a:t>www.OpioidResponseNetwork.org</a:t>
            </a:r>
            <a:r>
              <a:rPr lang="en-US" sz="2100" dirty="0"/>
              <a:t>   </a:t>
            </a:r>
          </a:p>
          <a:p>
            <a:pPr lvl="2"/>
            <a:r>
              <a:rPr lang="en-US" sz="2100" dirty="0"/>
              <a:t>Email orn@aaap.org </a:t>
            </a:r>
          </a:p>
          <a:p>
            <a:pPr lvl="2"/>
            <a:r>
              <a:rPr lang="en-US" sz="2100" dirty="0"/>
              <a:t>Call 401-270-5900</a:t>
            </a:r>
          </a:p>
          <a:p>
            <a:pPr marL="0" indent="0">
              <a:buNone/>
            </a:pPr>
            <a:endParaRPr lang="en-US" sz="1725" dirty="0"/>
          </a:p>
        </p:txBody>
      </p:sp>
      <p:sp>
        <p:nvSpPr>
          <p:cNvPr id="4" name="Slide Number Placeholder 3"/>
          <p:cNvSpPr>
            <a:spLocks noGrp="1"/>
          </p:cNvSpPr>
          <p:nvPr>
            <p:ph type="sldNum" sz="quarter" idx="12"/>
          </p:nvPr>
        </p:nvSpPr>
        <p:spPr/>
        <p:txBody>
          <a:bodyPr/>
          <a:lstStyle/>
          <a:p>
            <a:fld id="{1271A09D-B238-CC49-8083-E93D66A072E7}" type="slidenum">
              <a:rPr lang="en-US" smtClean="0"/>
              <a:t>4</a:t>
            </a:fld>
            <a:endParaRPr lang="en-US" dirty="0"/>
          </a:p>
        </p:txBody>
      </p:sp>
    </p:spTree>
    <p:extLst>
      <p:ext uri="{BB962C8B-B14F-4D97-AF65-F5344CB8AC3E}">
        <p14:creationId xmlns:p14="http://schemas.microsoft.com/office/powerpoint/2010/main" val="1007140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for Today</a:t>
            </a:r>
          </a:p>
        </p:txBody>
      </p:sp>
      <p:sp>
        <p:nvSpPr>
          <p:cNvPr id="3" name="Content Placeholder 2"/>
          <p:cNvSpPr>
            <a:spLocks noGrp="1"/>
          </p:cNvSpPr>
          <p:nvPr>
            <p:ph idx="1"/>
          </p:nvPr>
        </p:nvSpPr>
        <p:spPr/>
        <p:txBody>
          <a:bodyPr/>
          <a:lstStyle/>
          <a:p>
            <a:r>
              <a:rPr lang="en-US" dirty="0"/>
              <a:t>Collaboration in New Ways</a:t>
            </a:r>
          </a:p>
          <a:p>
            <a:r>
              <a:rPr lang="en-US" dirty="0"/>
              <a:t>Community/Relationship Building</a:t>
            </a:r>
          </a:p>
          <a:p>
            <a:r>
              <a:rPr lang="en-US" dirty="0"/>
              <a:t>Innovative Solutions</a:t>
            </a:r>
          </a:p>
          <a:p>
            <a:r>
              <a:rPr lang="en-US" dirty="0"/>
              <a:t>Commitment to Change</a:t>
            </a:r>
          </a:p>
          <a:p>
            <a:r>
              <a:rPr lang="en-US" dirty="0"/>
              <a:t>Action</a:t>
            </a:r>
          </a:p>
        </p:txBody>
      </p:sp>
      <p:sp>
        <p:nvSpPr>
          <p:cNvPr id="4" name="Slide Number Placeholder 3"/>
          <p:cNvSpPr>
            <a:spLocks noGrp="1"/>
          </p:cNvSpPr>
          <p:nvPr>
            <p:ph type="sldNum" sz="quarter" idx="12"/>
          </p:nvPr>
        </p:nvSpPr>
        <p:spPr/>
        <p:txBody>
          <a:bodyPr/>
          <a:lstStyle/>
          <a:p>
            <a:fld id="{1271A09D-B238-CC49-8083-E93D66A072E7}" type="slidenum">
              <a:rPr lang="en-US" smtClean="0"/>
              <a:t>5</a:t>
            </a:fld>
            <a:endParaRPr lang="en-US"/>
          </a:p>
        </p:txBody>
      </p:sp>
    </p:spTree>
    <p:extLst>
      <p:ext uri="{BB962C8B-B14F-4D97-AF65-F5344CB8AC3E}">
        <p14:creationId xmlns:p14="http://schemas.microsoft.com/office/powerpoint/2010/main" val="47378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Everyone’s Issue</a:t>
            </a:r>
          </a:p>
        </p:txBody>
      </p:sp>
      <p:sp>
        <p:nvSpPr>
          <p:cNvPr id="3" name="Content Placeholder 2"/>
          <p:cNvSpPr>
            <a:spLocks noGrp="1"/>
          </p:cNvSpPr>
          <p:nvPr>
            <p:ph idx="1"/>
          </p:nvPr>
        </p:nvSpPr>
        <p:spPr/>
        <p:txBody>
          <a:bodyPr/>
          <a:lstStyle/>
          <a:p>
            <a:r>
              <a:rPr lang="en-US" dirty="0"/>
              <a:t>Etiology of the Epidemic – How We Got Here</a:t>
            </a:r>
          </a:p>
          <a:p>
            <a:r>
              <a:rPr lang="en-US" dirty="0"/>
              <a:t>Role of Trauma and ACE’s</a:t>
            </a:r>
          </a:p>
          <a:p>
            <a:r>
              <a:rPr lang="en-US" dirty="0"/>
              <a:t>Supportive Role of Employers</a:t>
            </a:r>
          </a:p>
          <a:p>
            <a:r>
              <a:rPr lang="en-US" dirty="0"/>
              <a:t>Supportive Role of HR, Policies, &amp; Procedures</a:t>
            </a:r>
          </a:p>
          <a:p>
            <a:r>
              <a:rPr lang="en-US" dirty="0"/>
              <a:t>Role of Treatment Providers</a:t>
            </a:r>
          </a:p>
          <a:p>
            <a:r>
              <a:rPr lang="en-US" dirty="0"/>
              <a:t>Role of Community</a:t>
            </a:r>
          </a:p>
        </p:txBody>
      </p:sp>
      <p:sp>
        <p:nvSpPr>
          <p:cNvPr id="4" name="Slide Number Placeholder 3"/>
          <p:cNvSpPr>
            <a:spLocks noGrp="1"/>
          </p:cNvSpPr>
          <p:nvPr>
            <p:ph type="sldNum" sz="quarter" idx="12"/>
          </p:nvPr>
        </p:nvSpPr>
        <p:spPr/>
        <p:txBody>
          <a:bodyPr/>
          <a:lstStyle/>
          <a:p>
            <a:fld id="{1271A09D-B238-CC49-8083-E93D66A072E7}" type="slidenum">
              <a:rPr lang="en-US" smtClean="0"/>
              <a:t>6</a:t>
            </a:fld>
            <a:endParaRPr lang="en-US"/>
          </a:p>
        </p:txBody>
      </p:sp>
    </p:spTree>
    <p:extLst>
      <p:ext uri="{BB962C8B-B14F-4D97-AF65-F5344CB8AC3E}">
        <p14:creationId xmlns:p14="http://schemas.microsoft.com/office/powerpoint/2010/main" val="215684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Impact OUD/SUD</a:t>
            </a:r>
          </a:p>
        </p:txBody>
      </p:sp>
      <p:sp>
        <p:nvSpPr>
          <p:cNvPr id="3" name="Content Placeholder 2"/>
          <p:cNvSpPr>
            <a:spLocks noGrp="1"/>
          </p:cNvSpPr>
          <p:nvPr>
            <p:ph idx="1"/>
          </p:nvPr>
        </p:nvSpPr>
        <p:spPr/>
        <p:txBody>
          <a:bodyPr>
            <a:normAutofit lnSpcReduction="10000"/>
          </a:bodyPr>
          <a:lstStyle/>
          <a:p>
            <a:r>
              <a:rPr lang="en-US" b="1" dirty="0"/>
              <a:t>Safety</a:t>
            </a:r>
            <a:r>
              <a:rPr lang="en-US" dirty="0"/>
              <a:t> – opioid use and workplace injury</a:t>
            </a:r>
          </a:p>
          <a:p>
            <a:r>
              <a:rPr lang="en-US" b="1" dirty="0"/>
              <a:t>Absenteeism</a:t>
            </a:r>
            <a:r>
              <a:rPr lang="en-US" dirty="0"/>
              <a:t> – individuals with OUD miss 50% more work than general workforce</a:t>
            </a:r>
            <a:r>
              <a:rPr lang="en-US" baseline="30000" dirty="0"/>
              <a:t>1</a:t>
            </a:r>
          </a:p>
          <a:p>
            <a:r>
              <a:rPr lang="en-US" b="1" dirty="0"/>
              <a:t>Productivity</a:t>
            </a:r>
            <a:r>
              <a:rPr lang="en-US" dirty="0"/>
              <a:t> – Cost more than $400 Billion in workplace productivity in the United States</a:t>
            </a:r>
            <a:r>
              <a:rPr lang="en-US" baseline="30000" dirty="0"/>
              <a:t>2</a:t>
            </a:r>
          </a:p>
          <a:p>
            <a:r>
              <a:rPr lang="en-US" b="1" dirty="0"/>
              <a:t>Retention</a:t>
            </a:r>
            <a:r>
              <a:rPr lang="en-US" dirty="0"/>
              <a:t>  - 42% of people with OUD worked for more than 1 employer in past year</a:t>
            </a:r>
            <a:r>
              <a:rPr lang="en-US" baseline="30000" dirty="0"/>
              <a:t>1</a:t>
            </a:r>
          </a:p>
          <a:p>
            <a:r>
              <a:rPr lang="en-US" b="1" dirty="0" err="1"/>
              <a:t>Heathcare</a:t>
            </a:r>
            <a:r>
              <a:rPr lang="en-US" b="1" dirty="0"/>
              <a:t> Spend </a:t>
            </a:r>
            <a:r>
              <a:rPr lang="en-US" dirty="0"/>
              <a:t>– Costs 3x higher for employees who misuse prescription drugs</a:t>
            </a:r>
            <a:r>
              <a:rPr lang="en-US" baseline="30000" dirty="0"/>
              <a:t>1</a:t>
            </a:r>
          </a:p>
        </p:txBody>
      </p:sp>
      <p:sp>
        <p:nvSpPr>
          <p:cNvPr id="4" name="Slide Number Placeholder 3"/>
          <p:cNvSpPr>
            <a:spLocks noGrp="1"/>
          </p:cNvSpPr>
          <p:nvPr>
            <p:ph type="sldNum" sz="quarter" idx="12"/>
          </p:nvPr>
        </p:nvSpPr>
        <p:spPr/>
        <p:txBody>
          <a:bodyPr/>
          <a:lstStyle/>
          <a:p>
            <a:fld id="{1271A09D-B238-CC49-8083-E93D66A072E7}" type="slidenum">
              <a:rPr lang="en-US" smtClean="0"/>
              <a:t>7</a:t>
            </a:fld>
            <a:endParaRPr lang="en-US" dirty="0"/>
          </a:p>
        </p:txBody>
      </p:sp>
      <p:sp>
        <p:nvSpPr>
          <p:cNvPr id="5" name="TextBox 4"/>
          <p:cNvSpPr txBox="1"/>
          <p:nvPr/>
        </p:nvSpPr>
        <p:spPr>
          <a:xfrm>
            <a:off x="2316996" y="5965448"/>
            <a:ext cx="6594529" cy="707886"/>
          </a:xfrm>
          <a:prstGeom prst="rect">
            <a:avLst/>
          </a:prstGeom>
          <a:noFill/>
        </p:spPr>
        <p:txBody>
          <a:bodyPr wrap="square" rtlCol="0">
            <a:spAutoFit/>
          </a:bodyPr>
          <a:lstStyle/>
          <a:p>
            <a:pPr marL="228600" indent="-228600" defTabSz="914400">
              <a:spcBef>
                <a:spcPts val="0"/>
              </a:spcBef>
              <a:buClrTx/>
              <a:buSzTx/>
              <a:buAutoNum type="arabicPeriod"/>
            </a:pPr>
            <a:r>
              <a:rPr lang="en-US" sz="800" dirty="0"/>
              <a:t>10B2B International (2017, January) National Employer Survey Prescription Drugs &amp; The US Workforce [</a:t>
            </a:r>
            <a:r>
              <a:rPr lang="en-US" sz="800" dirty="0" err="1"/>
              <a:t>Powerpoint</a:t>
            </a:r>
            <a:r>
              <a:rPr lang="en-US" sz="800" dirty="0"/>
              <a:t> Slides]. Retrieved from https://</a:t>
            </a:r>
            <a:r>
              <a:rPr lang="en-US" sz="800" dirty="0" err="1"/>
              <a:t>www.nsc.org</a:t>
            </a:r>
            <a:r>
              <a:rPr lang="en-US" sz="800" dirty="0"/>
              <a:t>/Portals/0/Documents/</a:t>
            </a:r>
            <a:r>
              <a:rPr lang="en-US" sz="800" dirty="0" err="1"/>
              <a:t>NewsDocuments</a:t>
            </a:r>
            <a:r>
              <a:rPr lang="en-US" sz="800" dirty="0"/>
              <a:t>/2017/ </a:t>
            </a:r>
            <a:r>
              <a:rPr lang="en-US" sz="800" dirty="0" err="1"/>
              <a:t>National-Employer-Addiction-Survey-Methodology.pdf?ver</a:t>
            </a:r>
            <a:r>
              <a:rPr lang="en-US" sz="800" dirty="0"/>
              <a:t>=2018-07-05-105114-883 </a:t>
            </a:r>
          </a:p>
          <a:p>
            <a:pPr marL="228600" indent="-228600" defTabSz="914400">
              <a:spcBef>
                <a:spcPts val="0"/>
              </a:spcBef>
              <a:buClrTx/>
              <a:buSzTx/>
              <a:buFont typeface="Wingdings" charset="2"/>
              <a:buAutoNum type="arabicPeriod"/>
            </a:pPr>
            <a:r>
              <a:rPr lang="en-US" sz="800" dirty="0"/>
              <a:t>4Substance Abuse and Mental Health Services Administration (2019, January 1) Recovery and Recovery Support. https://</a:t>
            </a:r>
            <a:r>
              <a:rPr lang="en-US" sz="800" dirty="0" err="1"/>
              <a:t>www.samhsa.gov</a:t>
            </a:r>
            <a:r>
              <a:rPr lang="en-US" sz="800" dirty="0"/>
              <a:t>/find-help/recovery </a:t>
            </a:r>
          </a:p>
        </p:txBody>
      </p:sp>
    </p:spTree>
    <p:extLst>
      <p:ext uri="{BB962C8B-B14F-4D97-AF65-F5344CB8AC3E}">
        <p14:creationId xmlns:p14="http://schemas.microsoft.com/office/powerpoint/2010/main" val="3598728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Workplace Impact - Recovery</a:t>
            </a:r>
          </a:p>
        </p:txBody>
      </p:sp>
      <p:sp>
        <p:nvSpPr>
          <p:cNvPr id="3" name="Content Placeholder 2"/>
          <p:cNvSpPr>
            <a:spLocks noGrp="1"/>
          </p:cNvSpPr>
          <p:nvPr>
            <p:ph idx="1"/>
          </p:nvPr>
        </p:nvSpPr>
        <p:spPr/>
        <p:txBody>
          <a:bodyPr/>
          <a:lstStyle/>
          <a:p>
            <a:r>
              <a:rPr lang="en-US" dirty="0"/>
              <a:t>Employees in recovery have lower healthcare costs.</a:t>
            </a:r>
          </a:p>
          <a:p>
            <a:r>
              <a:rPr lang="en-US" dirty="0"/>
              <a:t>10% fewer missed work days than the general workforce</a:t>
            </a:r>
          </a:p>
          <a:p>
            <a:r>
              <a:rPr lang="en-US" dirty="0"/>
              <a:t>8% less turnover than the general workforce.</a:t>
            </a:r>
          </a:p>
          <a:p>
            <a:pPr marL="0" indent="0">
              <a:buNone/>
            </a:pPr>
            <a:endParaRPr lang="en-US" dirty="0"/>
          </a:p>
        </p:txBody>
      </p:sp>
      <p:sp>
        <p:nvSpPr>
          <p:cNvPr id="4" name="Slide Number Placeholder 3"/>
          <p:cNvSpPr>
            <a:spLocks noGrp="1"/>
          </p:cNvSpPr>
          <p:nvPr>
            <p:ph type="sldNum" sz="quarter" idx="12"/>
          </p:nvPr>
        </p:nvSpPr>
        <p:spPr/>
        <p:txBody>
          <a:bodyPr/>
          <a:lstStyle/>
          <a:p>
            <a:fld id="{1271A09D-B238-CC49-8083-E93D66A072E7}" type="slidenum">
              <a:rPr lang="en-US" smtClean="0"/>
              <a:t>8</a:t>
            </a:fld>
            <a:endParaRPr lang="en-US"/>
          </a:p>
        </p:txBody>
      </p:sp>
      <p:sp>
        <p:nvSpPr>
          <p:cNvPr id="5" name="TextBox 4"/>
          <p:cNvSpPr txBox="1"/>
          <p:nvPr/>
        </p:nvSpPr>
        <p:spPr>
          <a:xfrm>
            <a:off x="3711844" y="5987018"/>
            <a:ext cx="5517397" cy="738664"/>
          </a:xfrm>
          <a:prstGeom prst="rect">
            <a:avLst/>
          </a:prstGeom>
          <a:noFill/>
        </p:spPr>
        <p:txBody>
          <a:bodyPr wrap="square" rtlCol="0">
            <a:spAutoFit/>
          </a:bodyPr>
          <a:lstStyle/>
          <a:p>
            <a:r>
              <a:rPr lang="en-US" sz="800" dirty="0"/>
              <a:t>10B2B International (2017, January) National Employer Survey Prescription Drugs &amp; The US Workforce [</a:t>
            </a:r>
            <a:r>
              <a:rPr lang="en-US" sz="800" dirty="0" err="1"/>
              <a:t>Powerpoint</a:t>
            </a:r>
            <a:r>
              <a:rPr lang="en-US" sz="800" dirty="0"/>
              <a:t> Slides]. Retrieved from https://</a:t>
            </a:r>
            <a:r>
              <a:rPr lang="en-US" sz="800" dirty="0" err="1"/>
              <a:t>www.nsc.org</a:t>
            </a:r>
            <a:r>
              <a:rPr lang="en-US" sz="800" dirty="0"/>
              <a:t>/Portals/0/Documents/</a:t>
            </a:r>
            <a:r>
              <a:rPr lang="en-US" sz="800" dirty="0" err="1"/>
              <a:t>NewsDocuments</a:t>
            </a:r>
            <a:r>
              <a:rPr lang="en-US" sz="800" dirty="0"/>
              <a:t>/2017/ </a:t>
            </a:r>
            <a:r>
              <a:rPr lang="en-US" sz="800" dirty="0" err="1"/>
              <a:t>National-Employer-Addiction-Survey-Methodology.pdf?ver</a:t>
            </a:r>
            <a:r>
              <a:rPr lang="en-US" sz="800" dirty="0"/>
              <a:t>=2018-07-05-105114-883 </a:t>
            </a:r>
          </a:p>
          <a:p>
            <a:endParaRPr lang="en-US" dirty="0"/>
          </a:p>
        </p:txBody>
      </p:sp>
    </p:spTree>
    <p:extLst>
      <p:ext uri="{BB962C8B-B14F-4D97-AF65-F5344CB8AC3E}">
        <p14:creationId xmlns:p14="http://schemas.microsoft.com/office/powerpoint/2010/main" val="411110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Employer Tools</a:t>
            </a:r>
          </a:p>
        </p:txBody>
      </p:sp>
      <p:sp>
        <p:nvSpPr>
          <p:cNvPr id="3" name="Content Placeholder 2"/>
          <p:cNvSpPr>
            <a:spLocks noGrp="1"/>
          </p:cNvSpPr>
          <p:nvPr>
            <p:ph idx="1"/>
          </p:nvPr>
        </p:nvSpPr>
        <p:spPr/>
        <p:txBody>
          <a:bodyPr/>
          <a:lstStyle/>
          <a:p>
            <a:r>
              <a:rPr lang="en-US" dirty="0"/>
              <a:t>Data Analytics</a:t>
            </a:r>
          </a:p>
          <a:p>
            <a:r>
              <a:rPr lang="en-US" dirty="0"/>
              <a:t>Benefit Utilization</a:t>
            </a:r>
          </a:p>
          <a:p>
            <a:r>
              <a:rPr lang="en-US" dirty="0"/>
              <a:t>Policies and Workplace Culture</a:t>
            </a:r>
          </a:p>
          <a:p>
            <a:r>
              <a:rPr lang="en-US" dirty="0"/>
              <a:t>Community Collaborations</a:t>
            </a:r>
          </a:p>
          <a:p>
            <a:endParaRPr lang="en-US" dirty="0"/>
          </a:p>
        </p:txBody>
      </p:sp>
      <p:sp>
        <p:nvSpPr>
          <p:cNvPr id="4" name="Slide Number Placeholder 3"/>
          <p:cNvSpPr>
            <a:spLocks noGrp="1"/>
          </p:cNvSpPr>
          <p:nvPr>
            <p:ph type="sldNum" sz="quarter" idx="12"/>
          </p:nvPr>
        </p:nvSpPr>
        <p:spPr/>
        <p:txBody>
          <a:bodyPr/>
          <a:lstStyle/>
          <a:p>
            <a:fld id="{1271A09D-B238-CC49-8083-E93D66A072E7}" type="slidenum">
              <a:rPr lang="en-US" smtClean="0"/>
              <a:t>9</a:t>
            </a:fld>
            <a:endParaRPr lang="en-US"/>
          </a:p>
        </p:txBody>
      </p:sp>
    </p:spTree>
    <p:extLst>
      <p:ext uri="{BB962C8B-B14F-4D97-AF65-F5344CB8AC3E}">
        <p14:creationId xmlns:p14="http://schemas.microsoft.com/office/powerpoint/2010/main" val="4176306632"/>
      </p:ext>
    </p:extLst>
  </p:cSld>
  <p:clrMapOvr>
    <a:masterClrMapping/>
  </p:clrMapOvr>
</p:sld>
</file>

<file path=ppt/theme/theme1.xml><?xml version="1.0" encoding="utf-8"?>
<a:theme xmlns:a="http://schemas.openxmlformats.org/drawingml/2006/main" name="ORN">
  <a:themeElements>
    <a:clrScheme name="Custom 15">
      <a:dk1>
        <a:sysClr val="windowText" lastClr="000000"/>
      </a:dk1>
      <a:lt1>
        <a:sysClr val="window" lastClr="FFFFFF"/>
      </a:lt1>
      <a:dk2>
        <a:srgbClr val="165C7D"/>
      </a:dk2>
      <a:lt2>
        <a:srgbClr val="EEECE1"/>
      </a:lt2>
      <a:accent1>
        <a:srgbClr val="234264"/>
      </a:accent1>
      <a:accent2>
        <a:srgbClr val="B25226"/>
      </a:accent2>
      <a:accent3>
        <a:srgbClr val="34672C"/>
      </a:accent3>
      <a:accent4>
        <a:srgbClr val="D69A2D"/>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RN" id="{ACFACB15-272F-4A6E-AD92-5FC5E3B54198}" vid="{49D6B42E-C576-4D60-8674-C9C9B4BC77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Template>
  <TotalTime>661</TotalTime>
  <Words>1047</Words>
  <Application>Microsoft Macintosh PowerPoint</Application>
  <PresentationFormat>On-screen Show (4:3)</PresentationFormat>
  <Paragraphs>126</Paragraphs>
  <Slides>20</Slides>
  <Notes>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Montserrat</vt:lpstr>
      <vt:lpstr>Sans source pro</vt:lpstr>
      <vt:lpstr>Source Sans Pro</vt:lpstr>
      <vt:lpstr>Wingdings</vt:lpstr>
      <vt:lpstr>ORN</vt:lpstr>
      <vt:lpstr>Building A Collaborative Community Response Action Plan</vt:lpstr>
      <vt:lpstr>Working with Communities to Address the Opioid Crisis</vt:lpstr>
      <vt:lpstr>Working with Communities to Address the Opioid Crisis</vt:lpstr>
      <vt:lpstr>Contact the Opioid Response Network</vt:lpstr>
      <vt:lpstr>Goals for Today</vt:lpstr>
      <vt:lpstr>It’s Everyone’s Issue</vt:lpstr>
      <vt:lpstr>Workplace Impact OUD/SUD</vt:lpstr>
      <vt:lpstr>Workplace Impact - Recovery</vt:lpstr>
      <vt:lpstr>Key Employer Tools</vt:lpstr>
      <vt:lpstr>Key Employer Tools</vt:lpstr>
      <vt:lpstr>Key Employer Tools</vt:lpstr>
      <vt:lpstr>What Do We Do With All This Information?</vt:lpstr>
      <vt:lpstr>PowerPoint Presentation</vt:lpstr>
      <vt:lpstr>Centerstone Workforce Investment Model</vt:lpstr>
      <vt:lpstr>INTO ACTION</vt:lpstr>
      <vt:lpstr>GALLERY WALK</vt:lpstr>
      <vt:lpstr>TABLE TOP EXERCISE </vt:lpstr>
      <vt:lpstr>PowerPoint Presentation</vt:lpstr>
      <vt:lpstr>SUMMARY</vt:lpstr>
      <vt:lpstr>THANK YOU!!</vt:lpstr>
    </vt:vector>
  </TitlesOfParts>
  <Company>Centerstone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 Collaborative Community Response Action Plan</dc:title>
  <dc:creator>Scott Hesseltine</dc:creator>
  <cp:lastModifiedBy>Scott Hesseltine</cp:lastModifiedBy>
  <cp:revision>17</cp:revision>
  <dcterms:created xsi:type="dcterms:W3CDTF">2019-07-11T14:41:26Z</dcterms:created>
  <dcterms:modified xsi:type="dcterms:W3CDTF">2019-07-17T00:22:35Z</dcterms:modified>
</cp:coreProperties>
</file>